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sldIdLst>
    <p:sldId id="256" r:id="rId2"/>
    <p:sldId id="257" r:id="rId3"/>
    <p:sldId id="258" r:id="rId4"/>
    <p:sldId id="259" r:id="rId5"/>
    <p:sldId id="271" r:id="rId6"/>
    <p:sldId id="265" r:id="rId7"/>
    <p:sldId id="266" r:id="rId8"/>
    <p:sldId id="267" r:id="rId9"/>
    <p:sldId id="268" r:id="rId10"/>
    <p:sldId id="269" r:id="rId11"/>
    <p:sldId id="270" r:id="rId12"/>
    <p:sldId id="273" r:id="rId13"/>
    <p:sldId id="274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Средний уровень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Лист1!$A$2:$A$5</c:f>
              <c:strCache>
                <c:ptCount val="2"/>
                <c:pt idx="0">
                  <c:v>Сентябрь 2022 год</c:v>
                </c:pt>
                <c:pt idx="1">
                  <c:v>Март 2023 год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 formatCode="0.00%">
                  <c:v>0.31300000000000017</c:v>
                </c:pt>
                <c:pt idx="1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F1-482A-B050-EC8E0373526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Низкий уровень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Лист1!$A$2:$A$5</c:f>
              <c:strCache>
                <c:ptCount val="2"/>
                <c:pt idx="0">
                  <c:v>Сентябрь 2022 год</c:v>
                </c:pt>
                <c:pt idx="1">
                  <c:v>Март 2023 год</c:v>
                </c:pt>
              </c:strCache>
            </c:strRef>
          </c:cat>
          <c:val>
            <c:numRef>
              <c:f>Лист1!$C$2:$C$5</c:f>
              <c:numCache>
                <c:formatCode>0.00%</c:formatCode>
                <c:ptCount val="4"/>
                <c:pt idx="0">
                  <c:v>0.43700000000000017</c:v>
                </c:pt>
                <c:pt idx="1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0F1-482A-B050-EC8E0373526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Умение не  сформированно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Лист1!$A$2:$A$5</c:f>
              <c:strCache>
                <c:ptCount val="2"/>
                <c:pt idx="0">
                  <c:v>Сентябрь 2022 год</c:v>
                </c:pt>
                <c:pt idx="1">
                  <c:v>Март 2023 год</c:v>
                </c:pt>
              </c:strCache>
            </c:strRef>
          </c:cat>
          <c:val>
            <c:numRef>
              <c:f>Лист1!$D$2:$D$5</c:f>
              <c:numCache>
                <c:formatCode>0%</c:formatCode>
                <c:ptCount val="4"/>
                <c:pt idx="0">
                  <c:v>0.25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0F1-482A-B050-EC8E03735267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Высокий уровень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Лист1!$A$2:$A$5</c:f>
              <c:strCache>
                <c:ptCount val="2"/>
                <c:pt idx="0">
                  <c:v>Сентябрь 2022 год</c:v>
                </c:pt>
                <c:pt idx="1">
                  <c:v>Март 2023 год</c:v>
                </c:pt>
              </c:strCache>
            </c:strRef>
          </c:cat>
          <c:val>
            <c:numRef>
              <c:f>Лист1!$E$2:$E$5</c:f>
              <c:numCache>
                <c:formatCode>0%</c:formatCode>
                <c:ptCount val="4"/>
                <c:pt idx="0">
                  <c:v>0</c:v>
                </c:pt>
                <c:pt idx="1">
                  <c:v>0.37000000000000016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0F1-482A-B050-EC8E037352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9687168"/>
        <c:axId val="35212672"/>
        <c:axId val="0"/>
      </c:bar3DChart>
      <c:catAx>
        <c:axId val="39687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5212672"/>
        <c:crosses val="autoZero"/>
        <c:auto val="1"/>
        <c:lblAlgn val="ctr"/>
        <c:lblOffset val="100"/>
        <c:noMultiLvlLbl val="0"/>
      </c:catAx>
      <c:valAx>
        <c:axId val="35212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9687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3048000" y="3124200"/>
            <a:ext cx="82296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048000" y="5003322"/>
            <a:ext cx="82296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3828" y="1110597"/>
            <a:ext cx="2286000" cy="508000"/>
          </a:xfrm>
        </p:spPr>
        <p:txBody>
          <a:bodyPr/>
          <a:lstStyle/>
          <a:p>
            <a:fld id="{ECA200C9-621D-4467-A4F0-29F896D30A51}" type="datetimeFigureOut">
              <a:rPr lang="ru-RU" smtClean="0"/>
              <a:pPr/>
              <a:t>17.05.2023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5959" y="4117661"/>
            <a:ext cx="3657600" cy="512064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1215180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746176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2218944" y="5788152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2540000" y="4495800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767392" y="4928702"/>
            <a:ext cx="812800" cy="517524"/>
          </a:xfrm>
        </p:spPr>
        <p:txBody>
          <a:bodyPr/>
          <a:lstStyle/>
          <a:p>
            <a:fld id="{94C518A4-74F6-49C0-89BD-C281CBD00D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200C9-621D-4467-A4F0-29F896D30A51}" type="datetimeFigureOut">
              <a:rPr lang="ru-RU" smtClean="0"/>
              <a:pPr/>
              <a:t>17.05.2023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518A4-74F6-49C0-89BD-C281CBD00D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2352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200C9-621D-4467-A4F0-29F896D30A51}" type="datetimeFigureOut">
              <a:rPr lang="ru-RU" smtClean="0"/>
              <a:pPr/>
              <a:t>17.05.2023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518A4-74F6-49C0-89BD-C281CBD00D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99568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CA200C9-621D-4467-A4F0-29F896D30A51}" type="datetimeFigureOut">
              <a:rPr lang="ru-RU" smtClean="0"/>
              <a:pPr/>
              <a:t>17.05.2023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4C518A4-74F6-49C0-89BD-C281CBD00D4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0" y="2895600"/>
            <a:ext cx="82296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48000" y="5010150"/>
            <a:ext cx="82296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2008" y="1106932"/>
            <a:ext cx="2286000" cy="508000"/>
          </a:xfrm>
        </p:spPr>
        <p:txBody>
          <a:bodyPr/>
          <a:lstStyle/>
          <a:p>
            <a:fld id="{ECA200C9-621D-4467-A4F0-29F896D30A51}" type="datetimeFigureOut">
              <a:rPr lang="ru-RU" smtClean="0"/>
              <a:pPr/>
              <a:t>17.05.2023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6208" y="4114800"/>
            <a:ext cx="3657600" cy="512064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766272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2218944" y="5791200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2505387" y="4479888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12130592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787488" y="4928702"/>
            <a:ext cx="812800" cy="517524"/>
          </a:xfrm>
        </p:spPr>
        <p:txBody>
          <a:bodyPr/>
          <a:lstStyle/>
          <a:p>
            <a:fld id="{94C518A4-74F6-49C0-89BD-C281CBD00D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200C9-621D-4467-A4F0-29F896D30A51}" type="datetimeFigureOut">
              <a:rPr lang="ru-RU" smtClean="0"/>
              <a:pPr/>
              <a:t>17.05.2023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518A4-74F6-49C0-89BD-C281CBD00D4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5693664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058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200C9-621D-4467-A4F0-29F896D30A51}" type="datetimeFigureOut">
              <a:rPr lang="ru-RU" smtClean="0"/>
              <a:pPr/>
              <a:t>17.05.2023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518A4-74F6-49C0-89BD-C281CBD00D4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58293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6096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57912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CA200C9-621D-4467-A4F0-29F896D30A51}" type="datetimeFigureOut">
              <a:rPr lang="ru-RU" smtClean="0"/>
              <a:pPr/>
              <a:t>17.05.2023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4C518A4-74F6-49C0-89BD-C281CBD00D4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200C9-621D-4467-A4F0-29F896D30A51}" type="datetimeFigureOut">
              <a:rPr lang="ru-RU" smtClean="0"/>
              <a:pPr/>
              <a:t>17.05.2023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518A4-74F6-49C0-89BD-C281CBD00D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5547360" y="3124200"/>
            <a:ext cx="6309360" cy="6096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083040" y="274320"/>
            <a:ext cx="2036064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406400" y="274320"/>
            <a:ext cx="75184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CA200C9-621D-4467-A4F0-29F896D30A51}" type="datetimeFigureOut">
              <a:rPr lang="ru-RU" smtClean="0"/>
              <a:pPr/>
              <a:t>17.05.2023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4C518A4-74F6-49C0-89BD-C281CBD00D4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5518404" y="3124200"/>
            <a:ext cx="6309360" cy="6096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82296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021064" y="264795"/>
            <a:ext cx="2032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CA200C9-621D-4467-A4F0-29F896D30A51}" type="datetimeFigureOut">
              <a:rPr lang="ru-RU" smtClean="0"/>
              <a:pPr/>
              <a:t>17.05.2023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4C518A4-74F6-49C0-89BD-C281CBD00D4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99568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10454640" y="1017843"/>
            <a:ext cx="2011680" cy="512064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CA200C9-621D-4467-A4F0-29F896D30A51}" type="datetimeFigureOut">
              <a:rPr lang="ru-RU" smtClean="0"/>
              <a:pPr/>
              <a:t>17.05.2023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9853648" y="3676280"/>
            <a:ext cx="3200400" cy="48768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016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0838688" y="5734050"/>
            <a:ext cx="8128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4C518A4-74F6-49C0-89BD-C281CBD00D4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41958" y="942108"/>
            <a:ext cx="8001000" cy="2673928"/>
          </a:xfrm>
        </p:spPr>
        <p:txBody>
          <a:bodyPr>
            <a:norm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«Сенсорное развитие детей раннего возраста посредством игровой деятельности»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98327" y="4621449"/>
            <a:ext cx="4308764" cy="775855"/>
          </a:xfrm>
        </p:spPr>
        <p:txBody>
          <a:bodyPr>
            <a:normAutofit/>
          </a:bodyPr>
          <a:lstStyle/>
          <a:p>
            <a:r>
              <a:rPr lang="ru-RU" dirty="0" smtClean="0"/>
              <a:t>Воспитатель: </a:t>
            </a:r>
            <a:r>
              <a:rPr lang="ru-RU" dirty="0" smtClean="0"/>
              <a:t>Биксултанова Л.Х.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947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8633" y="483480"/>
            <a:ext cx="10607041" cy="60491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Работа с родителями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IMG_20230320_172414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8680968" y="3641655"/>
            <a:ext cx="2576753" cy="1702190"/>
          </a:xfrm>
        </p:spPr>
      </p:pic>
      <p:pic>
        <p:nvPicPr>
          <p:cNvPr id="8" name="Рисунок 7" descr="IMG_20230322_09535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42763" y="636076"/>
            <a:ext cx="4276410" cy="2107125"/>
          </a:xfrm>
          <a:prstGeom prst="rect">
            <a:avLst/>
          </a:prstGeom>
        </p:spPr>
      </p:pic>
      <p:pic>
        <p:nvPicPr>
          <p:cNvPr id="9" name="Рисунок 8" descr="IMG_20230322_09541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75226" y="4492750"/>
            <a:ext cx="2076405" cy="1971354"/>
          </a:xfrm>
          <a:prstGeom prst="rect">
            <a:avLst/>
          </a:prstGeom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8680968" y="2968282"/>
            <a:ext cx="253218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Помощь в изготовлении дидактических игр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6485206" y="3618859"/>
            <a:ext cx="219456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Папки-передвижки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6682154" y="196948"/>
            <a:ext cx="38404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Фотовыставки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569741" y="5092504"/>
            <a:ext cx="36576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Мастер-класс «Изготовление дидактических игр</a:t>
            </a:r>
          </a:p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с использованием прищепок</a:t>
            </a:r>
          </a:p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для развития сенсорных способностей детей</a:t>
            </a:r>
          </a:p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раннего возраста».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 descr="IMG_20230412_13013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18260" y="1088389"/>
            <a:ext cx="3070538" cy="4094051"/>
          </a:xfrm>
          <a:prstGeom prst="rect">
            <a:avLst/>
          </a:prstGeom>
        </p:spPr>
      </p:pic>
      <p:pic>
        <p:nvPicPr>
          <p:cNvPr id="12" name="Рисунок 11" descr="IMG_20230328_16014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227341" y="2204515"/>
            <a:ext cx="2257865" cy="3010486"/>
          </a:xfrm>
          <a:prstGeom prst="rect">
            <a:avLst/>
          </a:prstGeom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3910819" y="5317588"/>
            <a:ext cx="23465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Вручение памяток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8011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3382" y="309228"/>
            <a:ext cx="7024883" cy="1069406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Работа с педагогами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730327" y="1758462"/>
            <a:ext cx="375607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Консультации по теме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6471139" y="1378634"/>
            <a:ext cx="48955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Мастер-класс «Сенсорное развитие детей через дидактические игры»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Администратор\Desktop\IMG_20230327_202750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1670" y="2566715"/>
            <a:ext cx="4089475" cy="2940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IMG_20230412_13473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13038" y="2248876"/>
            <a:ext cx="2834348" cy="377913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4866" y="150859"/>
            <a:ext cx="8534400" cy="1507067"/>
          </a:xfrm>
        </p:spPr>
        <p:txBody>
          <a:bodyPr>
            <a:normAutofit/>
          </a:bodyPr>
          <a:lstStyle/>
          <a:p>
            <a:pPr algn="ctr"/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Сенсорное развитие детей от 1.6 до 2 лет</a:t>
            </a:r>
            <a:endParaRPr lang="ru-RU" sz="4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813518211"/>
              </p:ext>
            </p:extLst>
          </p:nvPr>
        </p:nvGraphicFramePr>
        <p:xfrm>
          <a:off x="713509" y="1399309"/>
          <a:ext cx="10910455" cy="51538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31947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9417" y="468602"/>
            <a:ext cx="9956800" cy="27400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Вывод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371600" y="886691"/>
            <a:ext cx="9263859" cy="5860472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   Таким образом, опираясь на результаты мониторинга можно сказать, что цели работы по самообразованию достигнуты. У детей сформировались сенсорные эталоны, умение ориентироваться в различных свойствах предметов (цвете, величине, форме), заметно улучшилась мелкая моторика рук, произошло развитие аналитического восприятия(дети стали  разбираться в сочетании цветов, расчленять форму предметов, выделять отдельные измерения величины); сформировались  первичные волевые черты характера в процессе овладения целенаправленными действиями с предметами (дети научились не отвлекаться от поставленной задачи, доводить ее до завершения, стремиться к получению положительного результата и т. д.). Кроме этого, повысился уровень знаний родителей  в области сенсорного развития детей, они проявили заинтересованность  работой по сенсорному развитию детей, стали более открытыми для общения.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5703" y="266647"/>
            <a:ext cx="8534400" cy="80186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Актуальность: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049630" y="1094509"/>
            <a:ext cx="8534400" cy="5763491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Сенсорное развитие ребенка буквально с первых дней его жизни является залогом успешного осуществления разных видов деятельности, формирования различных способностей. Успешность умственного, физического, эстетического воспитания в значительной степени зависит от уровня сенсорного воспитания, то есть от того, насколько совершенно ребенок слышит, видит, осязает окружающее. Именно поэтому так важно, чтобы сенсорное развитие планомерно и систематически включалось во все моменты жизни ребенка, прежде всего в процессы познания окружающей жизни: предметов, их свойств и качеств. Таким образом, проблема формирования сенсорной культуры является приоритетной, имеет первостепенное значение в развитии ребенка и требует пристального внимания.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551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7636" y="0"/>
            <a:ext cx="7902430" cy="1507067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Цель: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2140" y="1515916"/>
            <a:ext cx="8534400" cy="3615267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педагогического уровня, профессионального мастерства;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Способствовать развитию представлений детей младшего дошкольного возраста о сенсорных эталонах величины, цвета, формы в процессе проведения дидактических игр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6397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7557" y="150860"/>
            <a:ext cx="8534400" cy="748833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Задачи: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136073" y="900333"/>
            <a:ext cx="10266218" cy="5444196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создать условия для обогащения и накопления сенсорного опыта детей в ходе предметно-игровой деятельности через игры с дидактическим материалом;</a:t>
            </a:r>
          </a:p>
          <a:p>
            <a:r>
              <a:rPr lang="ru-RU" dirty="0" smtClean="0"/>
              <a:t>формировать сенсорные эталоны, умения ориентироваться в различных свойствах предметов (цвете, величине, форме);</a:t>
            </a:r>
          </a:p>
          <a:p>
            <a:r>
              <a:rPr lang="ru-RU" dirty="0" smtClean="0"/>
              <a:t>развивать у детей сенсорные процессы (ощущение, восприятие, представление), мелкую моторику  </a:t>
            </a:r>
          </a:p>
          <a:p>
            <a:r>
              <a:rPr lang="ru-RU" dirty="0" smtClean="0"/>
              <a:t>развивать аналитическое восприятие (умение разбираться в сочетании цветов, расчленять форму предметов, выделять отдельные измерения величины);</a:t>
            </a:r>
          </a:p>
          <a:p>
            <a:r>
              <a:rPr lang="ru-RU" dirty="0" smtClean="0"/>
              <a:t>воспитывать первичные волевые черты характера в процессе овладения целенаправленными действиями с предметами (умение не отвлекаться от поставленной задачи, доводить ее до завершения, стремиться к получению положительного результата и т. д.);</a:t>
            </a:r>
          </a:p>
          <a:p>
            <a:r>
              <a:rPr lang="ru-RU" dirty="0" smtClean="0"/>
              <a:t>повысить уровень знаний родителей  в области сенсорного развития детей</a:t>
            </a:r>
          </a:p>
          <a:p>
            <a:pPr marL="514350" indent="-514350">
              <a:buFont typeface="+mj-lt"/>
              <a:buAutoNum type="arabicPeriod"/>
            </a:pP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7705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6909" y="302347"/>
            <a:ext cx="9956800" cy="44281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Ожидаемые результаты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80654" y="829994"/>
            <a:ext cx="10335491" cy="5643958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произойдёт обогащение и накопление сенсорного опыта детей в ходе предметно-игровой деятельности через игры с дидактическим материалом;</a:t>
            </a:r>
          </a:p>
          <a:p>
            <a:r>
              <a:rPr lang="ru-RU" dirty="0" smtClean="0"/>
              <a:t>сформируются сенсорные эталоны, умение ориентироваться в различных свойствах предметов (цвете, величине, форме,);</a:t>
            </a:r>
          </a:p>
          <a:p>
            <a:r>
              <a:rPr lang="ru-RU" dirty="0" smtClean="0"/>
              <a:t>произойдёт развитие  сенсорных процессов у детей (ощущение, восприятие, представление)  и мелкой моторики</a:t>
            </a:r>
          </a:p>
          <a:p>
            <a:r>
              <a:rPr lang="ru-RU" dirty="0" smtClean="0"/>
              <a:t>разовьётся аналитическое восприятие (умение разбираться в сочетании цветов, расчленять форму предметов, выделять отдельные измерения величины);</a:t>
            </a:r>
          </a:p>
          <a:p>
            <a:r>
              <a:rPr lang="ru-RU" dirty="0" smtClean="0"/>
              <a:t>у детей появятся первичные волевые черты характера в процессе овладения целенаправленными действиями с предметами (умение не отвлекаться от поставленной задачи, доводить ее до завершения, стремиться к получению положительного результата и т. д.);</a:t>
            </a:r>
          </a:p>
          <a:p>
            <a:r>
              <a:rPr lang="ru-RU" dirty="0" smtClean="0"/>
              <a:t>повысится уровень знаний родителей  в области сенсорного развития детей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73966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Сенсорные игры на развитие тактильных ощущений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048" y="1544205"/>
            <a:ext cx="3263503" cy="4351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5742" y="1544205"/>
            <a:ext cx="3263504" cy="4351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387" y="1544206"/>
            <a:ext cx="3263503" cy="4351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04289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982" y="115743"/>
            <a:ext cx="11845636" cy="1200439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игры и упражнения для закрепления</a:t>
            </a:r>
            <a:b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понятия формы. 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253" y="1153551"/>
            <a:ext cx="2848522" cy="37980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903" y="2683538"/>
            <a:ext cx="2804934" cy="3739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_20230320_17011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42366" y="1264138"/>
            <a:ext cx="2834347" cy="37791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_20230320_16273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109123" y="2293034"/>
            <a:ext cx="2759027" cy="36787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28060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091" y="365125"/>
            <a:ext cx="11076709" cy="110345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игры и упражнения на закрепления понятия величины. 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239" y="1775474"/>
            <a:ext cx="3015744" cy="40209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928" y="2289606"/>
            <a:ext cx="3981068" cy="29858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8996" y="1768545"/>
            <a:ext cx="3020941" cy="40279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72885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622" y="448252"/>
            <a:ext cx="10987900" cy="66387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игры и упражнения на закрепление цвета: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8268" y="2088317"/>
            <a:ext cx="2709949" cy="36160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435" y="1673395"/>
            <a:ext cx="2474282" cy="32990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2"/>
          <a:stretch/>
        </p:blipFill>
        <p:spPr>
          <a:xfrm>
            <a:off x="8531400" y="1288156"/>
            <a:ext cx="2779055" cy="355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87" y="2233462"/>
            <a:ext cx="2667000" cy="355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85951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358</TotalTime>
  <Words>597</Words>
  <Application>Microsoft Office PowerPoint</Application>
  <PresentationFormat>Широкоэкранный</PresentationFormat>
  <Paragraphs>40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Century Schoolbook</vt:lpstr>
      <vt:lpstr>Times New Roman</vt:lpstr>
      <vt:lpstr>Wingdings</vt:lpstr>
      <vt:lpstr>Wingdings 2</vt:lpstr>
      <vt:lpstr>Эркер</vt:lpstr>
      <vt:lpstr>«Сенсорное развитие детей раннего возраста посредством игровой деятельности»</vt:lpstr>
      <vt:lpstr>Актуальность:</vt:lpstr>
      <vt:lpstr>Цель:</vt:lpstr>
      <vt:lpstr>Задачи:</vt:lpstr>
      <vt:lpstr>Ожидаемые результаты</vt:lpstr>
      <vt:lpstr>Сенсорные игры на развитие тактильных ощущений</vt:lpstr>
      <vt:lpstr>Дидактические игры и упражнения для закрепления  понятия формы. </vt:lpstr>
      <vt:lpstr>Дидактические игры и упражнения на закрепления понятия величины. </vt:lpstr>
      <vt:lpstr>Дидактические игры и упражнения на закрепление цвета:</vt:lpstr>
      <vt:lpstr>Работа с родителями</vt:lpstr>
      <vt:lpstr>Работа с педагогами</vt:lpstr>
      <vt:lpstr>    Сенсорное развитие детей от 1.6 до 2 лет</vt:lpstr>
      <vt:lpstr>Вывод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«Сенсорное развитие детей раннего возраста посредством игровой деятельности»</dc:title>
  <dc:creator>Почемучки</dc:creator>
  <cp:lastModifiedBy>SNAdmin</cp:lastModifiedBy>
  <cp:revision>39</cp:revision>
  <cp:lastPrinted>2023-04-12T16:40:29Z</cp:lastPrinted>
  <dcterms:created xsi:type="dcterms:W3CDTF">2023-03-20T07:46:15Z</dcterms:created>
  <dcterms:modified xsi:type="dcterms:W3CDTF">2023-05-17T09:06:20Z</dcterms:modified>
</cp:coreProperties>
</file>